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45"/>
  </p:notesMasterIdLst>
  <p:sldIdLst>
    <p:sldId id="319" r:id="rId3"/>
    <p:sldId id="257" r:id="rId4"/>
    <p:sldId id="258" r:id="rId5"/>
    <p:sldId id="260" r:id="rId6"/>
    <p:sldId id="301" r:id="rId7"/>
    <p:sldId id="311" r:id="rId8"/>
    <p:sldId id="263" r:id="rId9"/>
    <p:sldId id="264" r:id="rId10"/>
    <p:sldId id="303" r:id="rId11"/>
    <p:sldId id="30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310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97" r:id="rId35"/>
    <p:sldId id="298" r:id="rId36"/>
    <p:sldId id="299" r:id="rId37"/>
    <p:sldId id="318" r:id="rId38"/>
    <p:sldId id="312" r:id="rId39"/>
    <p:sldId id="313" r:id="rId40"/>
    <p:sldId id="314" r:id="rId41"/>
    <p:sldId id="315" r:id="rId42"/>
    <p:sldId id="316" r:id="rId43"/>
    <p:sldId id="317" r:id="rId44"/>
  </p:sldIdLst>
  <p:sldSz cx="12192000" cy="6858000"/>
  <p:notesSz cx="6858000" cy="9144000"/>
  <p:embeddedFontLst>
    <p:embeddedFont>
      <p:font typeface="Arial Black" panose="020B0A04020102020204" pitchFamily="34" charset="0"/>
      <p:regular r:id="rId46"/>
      <p:bold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Helvetica Neue" panose="020B0604020202020204" charset="0"/>
      <p:regular r:id="rId56"/>
      <p:bold r:id="rId57"/>
      <p:italic r:id="rId58"/>
      <p:boldItalic r:id="rId59"/>
    </p:embeddedFont>
    <p:embeddedFont>
      <p:font typeface="Helvetica Neue Light" panose="020B0604020202020204" charset="0"/>
      <p:regular r:id="rId60"/>
      <p:bold r:id="rId61"/>
      <p:italic r:id="rId62"/>
      <p:boldItalic r:id="rId63"/>
    </p:embeddedFon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Tahoma" panose="020B0604030504040204" pitchFamily="34" charset="0"/>
      <p:regular r:id="rId68"/>
      <p:bold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1786" autoAdjust="0"/>
  </p:normalViewPr>
  <p:slideViewPr>
    <p:cSldViewPr snapToGrid="0">
      <p:cViewPr varScale="1">
        <p:scale>
          <a:sx n="54" d="100"/>
          <a:sy n="54" d="100"/>
        </p:scale>
        <p:origin x="54" y="2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clone </a:t>
            </a:r>
            <a:r>
              <a:rPr lang="en-US" sz="12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lang="en-US" sz="12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export SPINUP_ROOT=$(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  <p:sp>
        <p:nvSpPr>
          <p:cNvPr id="313" name="Google Shape;31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098c2ab9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5" name="Google Shape;325;g112098c2ab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10226c10da8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0226c10da8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chmod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u+rwx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-R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alpine_scripts</a:t>
            </a:r>
            <a:endParaRPr lang="en-US" sz="11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 </a:t>
            </a:r>
            <a:endParaRPr dirty="0"/>
          </a:p>
        </p:txBody>
      </p:sp>
      <p:sp>
        <p:nvSpPr>
          <p:cNvPr id="399" name="Google Shape;3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1023de0676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4" name="Google Shape;4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3" name="Google Shape;4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#!/bin/bash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--nodes=1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ntasks</a:t>
            </a:r>
            <a:r>
              <a:rPr lang="en-US" i="1" dirty="0">
                <a:solidFill>
                  <a:srgbClr val="3D7B7B"/>
                </a:solidFill>
                <a:effectLst/>
              </a:rPr>
              <a:t>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--time=00:01:00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--partition=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atesting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--output=./output/sleep_%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j.out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--mail-type=all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#SBATCH --mail-user=&lt;username&gt;@colorado.edu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4" name="Google Shape;4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ls</a:t>
            </a:r>
            <a:endParaRPr dirty="0"/>
          </a:p>
        </p:txBody>
      </p:sp>
      <p:sp>
        <p:nvSpPr>
          <p:cNvPr id="495" name="Google Shape;4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fr-FR" sz="1200" dirty="0" err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lang="en-US" sz="12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1026882106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dirty="0" err="1"/>
              <a:t>u+rwx</a:t>
            </a:r>
            <a:r>
              <a:rPr lang="en-US" dirty="0"/>
              <a:t> -R scripts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cd programs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Rscript</a:t>
            </a:r>
            <a:r>
              <a:rPr lang="en-US" dirty="0"/>
              <a:t> </a:t>
            </a:r>
            <a:r>
              <a:rPr lang="en-US" dirty="0" err="1"/>
              <a:t>R_program.R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#SBATCH –partition=</a:t>
            </a:r>
            <a:r>
              <a:rPr lang="en-US" dirty="0" err="1"/>
              <a:t>amilan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 err="1"/>
              <a:t>sbatch</a:t>
            </a:r>
            <a:r>
              <a:rPr lang="en-US" dirty="0"/>
              <a:t> --partition=</a:t>
            </a:r>
            <a:r>
              <a:rPr lang="en-US" dirty="0" err="1"/>
              <a:t>atesting</a:t>
            </a:r>
            <a:r>
              <a:rPr lang="en-US" dirty="0"/>
              <a:t> scripts/submit_R_SOLUTION.sh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6" name="Google Shape;5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40e64330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9" name="Google Shape;66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123ae1a45b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97636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ae1a45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789831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123ae1a45b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152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0226c10da8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g1026882106d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15406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MPI: </a:t>
            </a:r>
            <a:r>
              <a:rPr lang="en-US" b="0" i="0" dirty="0">
                <a:solidFill>
                  <a:srgbClr val="808080"/>
                </a:solidFill>
                <a:effectLst/>
                <a:latin typeface="Lato" panose="020F0502020204030203" pitchFamily="34" charset="0"/>
              </a:rPr>
              <a:t>Message Passing Interface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sbatch</a:t>
            </a:r>
            <a:r>
              <a:rPr lang="en-US" dirty="0"/>
              <a:t> scripts/submit_python_mpi.sh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</a:t>
            </a:r>
            <a:r>
              <a:rPr lang="en-US" b="1" dirty="0">
                <a:effectLst/>
              </a:rPr>
              <a:t>create</a:t>
            </a:r>
            <a:r>
              <a:rPr lang="en-US" dirty="0"/>
              <a:t> -n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activate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install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tensorflow</a:t>
            </a:r>
            <a:endParaRPr dirty="0"/>
          </a:p>
        </p:txBody>
      </p:sp>
      <p:sp>
        <p:nvSpPr>
          <p:cNvPr id="630" name="Google Shape;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365351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g112098c2a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177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C774C7-3DD9-44A3-D412-31571CB5B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12340e64330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e5acfa1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sz="5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14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7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rot="10800000" flipH="1">
            <a:off x="457200" y="6081600"/>
            <a:ext cx="112776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ondemand-rmacc.rc.colorado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Basics_Supercomputing/blob/master/2017_July/Day_One/%5b04%5d_submitting_jobs_supercomputer.pdf" TargetMode="External"/><Relationship Id="rId3" Type="http://schemas.openxmlformats.org/officeDocument/2006/relationships/hyperlink" Target="https://www.colorado.edu/rc/" TargetMode="External"/><Relationship Id="rId7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esearchComputing/Supercomputing_Spinup" TargetMode="External"/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5" Type="http://schemas.openxmlformats.org/officeDocument/2006/relationships/hyperlink" Target="mailto:rc-help@colorado.edu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quickstar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colorado.libcal.com/calendar/events/commercialcloud" TargetMode="External"/><Relationship Id="rId3" Type="http://schemas.openxmlformats.org/officeDocument/2006/relationships/hyperlink" Target="http://tinyurl.com/curc-survey18" TargetMode="External"/><Relationship Id="rId7" Type="http://schemas.openxmlformats.org/officeDocument/2006/relationships/hyperlink" Target="https://colorado.libcal.com/calendar/events/ondemand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lorado.libcal.com/calendar/events/alpallocations" TargetMode="External"/><Relationship Id="rId5" Type="http://schemas.openxmlformats.org/officeDocument/2006/relationships/hyperlink" Target="https://www.colorado.edu/crdds/" TargetMode="External"/><Relationship Id="rId10" Type="http://schemas.openxmlformats.org/officeDocument/2006/relationships/hyperlink" Target="https://www.colorado.edu/crdds/events#drop_in_consultations-89" TargetMode="External"/><Relationship Id="rId4" Type="http://schemas.openxmlformats.org/officeDocument/2006/relationships/hyperlink" Target="http://curc.readthedocs.io/" TargetMode="External"/><Relationship Id="rId9" Type="http://schemas.openxmlformats.org/officeDocument/2006/relationships/hyperlink" Target="mailto:rc-help@colorado.edu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loadbalancer.html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urc.readthedocs.io/en/latest/software/GNUParallel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71915" y="0"/>
            <a:ext cx="12557879" cy="686497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>
            <a:spLocks noGrp="1"/>
          </p:cNvSpPr>
          <p:nvPr>
            <p:ph type="ctrTitle"/>
          </p:nvPr>
        </p:nvSpPr>
        <p:spPr>
          <a:xfrm>
            <a:off x="1524000" y="1731963"/>
            <a:ext cx="9144000" cy="20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 Black"/>
              <a:buNone/>
            </a:pPr>
            <a:r>
              <a:rPr lang="en-US" b="1">
                <a:solidFill>
                  <a:schemeClr val="lt1"/>
                </a:solidFill>
              </a:rPr>
              <a:t>Research Computing Supercomputing </a:t>
            </a:r>
            <a:br>
              <a:rPr lang="en-US" b="1">
                <a:solidFill>
                  <a:schemeClr val="lt1"/>
                </a:solidFill>
              </a:rPr>
            </a:br>
            <a:r>
              <a:rPr lang="en-US" b="1">
                <a:solidFill>
                  <a:schemeClr val="lt1"/>
                </a:solidFill>
              </a:rPr>
              <a:t>Spin Up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3D6A23-1C31-8C56-4147-A061872A754D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5/16/22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C57C4D-DDD7-7FDD-1C94-1ED3C5E8208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SC Spinup 1 - Linux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A1047-B44D-D441-2663-FC88F7BAA1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1515812-BE8F-4C79-5596-B571116A4DF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When you first log in, you will be on a login node. Your prompt: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240665" marR="4445" lvl="0" indent="-227965" algn="l" rtl="0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3500" dirty="0">
              <a:solidFill>
                <a:srgbClr val="2F2B20"/>
              </a:solidFill>
            </a:endParaRPr>
          </a:p>
          <a:p>
            <a:pPr marL="457200" marR="4445" lvl="0" indent="-3683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Navigate to a workspace of your choice (e.g. scratch) and download the material for this workshop:</a:t>
            </a:r>
            <a:endParaRPr dirty="0"/>
          </a:p>
        </p:txBody>
      </p:sp>
      <p:sp>
        <p:nvSpPr>
          <p:cNvPr id="318" name="Google Shape;318;p3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git clone </a:t>
            </a:r>
            <a:r>
              <a:rPr lang="en-US" sz="18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cd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export SPINUP_ROOT=$(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dirty="0"/>
              <a:t>Navigate to the “</a:t>
            </a:r>
            <a:r>
              <a:rPr lang="en-US" dirty="0" err="1"/>
              <a:t>job_submission_spinup</a:t>
            </a:r>
            <a:r>
              <a:rPr lang="en-US" dirty="0"/>
              <a:t>” directory</a:t>
            </a: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40665" marR="4445" lvl="0" indent="-2025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This is the “working directory” we will be working with in this course/tutorial, keep in mind as we submit/create jobs</a:t>
            </a:r>
            <a:endParaRPr dirty="0"/>
          </a:p>
        </p:txBody>
      </p:sp>
      <p:sp>
        <p:nvSpPr>
          <p:cNvPr id="330" name="Google Shape;330;p3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2" name="Google Shape;332;p37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user@loginNN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 cd $SPINUP_ROOT/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 dirty="0">
              <a:solidFill>
                <a:srgbClr val="2F2B20"/>
              </a:solidFill>
            </a:endParaRPr>
          </a:p>
          <a:p>
            <a:pPr marL="22860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SLURM</a:t>
            </a:r>
            <a:endParaRPr dirty="0"/>
          </a:p>
          <a:p>
            <a:pPr marL="697865" marR="4445" lvl="1" indent="-2286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 dirty="0">
              <a:solidFill>
                <a:srgbClr val="000000"/>
              </a:solidFill>
            </a:endParaRPr>
          </a:p>
          <a:p>
            <a:pPr marL="6858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 dirty="0"/>
          </a:p>
          <a:p>
            <a:pPr marL="228600" marR="4445" lvl="0" indent="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 dirty="0"/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Batch Jobs</a:t>
            </a:r>
            <a:endParaRPr sz="2200" b="1" dirty="0">
              <a:solidFill>
                <a:srgbClr val="2F2B20"/>
              </a:solidFill>
            </a:endParaRPr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Interactive Jobs</a:t>
            </a:r>
            <a:endParaRPr sz="2200" b="1" dirty="0">
              <a:solidFill>
                <a:srgbClr val="2F2B20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b="1" dirty="0">
                <a:solidFill>
                  <a:srgbClr val="2F2B20"/>
                </a:solidFill>
              </a:rPr>
              <a:t>Batch Jobs</a:t>
            </a:r>
            <a:r>
              <a:rPr lang="en-US" dirty="0">
                <a:solidFill>
                  <a:srgbClr val="2F2B20"/>
                </a:solidFill>
              </a:rPr>
              <a:t> are jobs you submit to the scheduler where they are run later without supervision.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By far the most common job on Alpine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Requires a job script</a:t>
            </a: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A job script is simply a script that includes </a:t>
            </a:r>
            <a:r>
              <a:rPr lang="en-US" b="1" dirty="0">
                <a:solidFill>
                  <a:srgbClr val="2F2B20"/>
                </a:solidFill>
              </a:rPr>
              <a:t>SLURM directives</a:t>
            </a:r>
            <a:r>
              <a:rPr lang="en-US" dirty="0">
                <a:solidFill>
                  <a:srgbClr val="2F2B20"/>
                </a:solidFill>
              </a:rPr>
              <a:t> (resource specifics) ahead of any commands.</a:t>
            </a:r>
            <a:endParaRPr dirty="0">
              <a:solidFill>
                <a:srgbClr val="2F2B20"/>
              </a:solidFill>
            </a:endParaRPr>
          </a:p>
        </p:txBody>
      </p:sp>
      <p:sp>
        <p:nvSpPr>
          <p:cNvPr id="395" name="Google Shape;395;p4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827125" y="1791387"/>
            <a:ext cx="10817400" cy="3643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slurm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 Alpine module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064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7838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 dirty="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4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331034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alpine_scripts/submit_test.sh</a:t>
            </a: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 dirty="0"/>
          </a:p>
        </p:txBody>
      </p:sp>
      <p:sp>
        <p:nvSpPr>
          <p:cNvPr id="425" name="Google Shape;425;p4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	# Specify Alpine CPU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  	# Rename standard output file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 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838200" y="1242850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Workshop Type: 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Short Course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Instructor: </a:t>
            </a:r>
            <a:r>
              <a:rPr lang="en-US" sz="24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Trevor Hall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400" i="1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4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168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lang="en-US" sz="1585" i="1" dirty="0">
                <a:solidFill>
                  <a:schemeClr val="dk1"/>
                </a:solidFill>
              </a:rPr>
              <a:t>, 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Blaas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585" i="1" dirty="0" err="1">
                <a:solidFill>
                  <a:schemeClr val="dk1"/>
                </a:solidFill>
              </a:rPr>
              <a:t>ea</a:t>
            </a:r>
            <a:r>
              <a:rPr lang="en-US" sz="1585" i="1" dirty="0">
                <a:solidFill>
                  <a:schemeClr val="dk1"/>
                </a:solidFill>
              </a:rPr>
              <a:t> </a:t>
            </a:r>
            <a:r>
              <a:rPr lang="en-US" sz="1585" i="1" dirty="0" err="1">
                <a:solidFill>
                  <a:schemeClr val="dk1"/>
                </a:solidFill>
              </a:rPr>
              <a:t>Trehan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85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marL="12689" marR="0" lvl="0" indent="0" algn="l" rtl="0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 dirty="0"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nodes:</a:t>
            </a:r>
            <a:endParaRPr sz="1800" b="1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cores:</a:t>
            </a:r>
            <a:endParaRPr sz="1800" b="1"/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Output:</a:t>
            </a:r>
            <a:endParaRPr sz="1800" b="1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000" rIns="0" bIns="0" anchor="t" anchorCtr="0">
            <a:spAutoFit/>
          </a:bodyPr>
          <a:lstStyle/>
          <a:p>
            <a:pPr marL="1206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lang="en-US" sz="1500" b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sz="1500" b="1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275" rIns="0" bIns="0" anchor="t" anchorCtr="0">
            <a:spAutoFit/>
          </a:bodyPr>
          <a:lstStyle/>
          <a:p>
            <a:pPr marL="12689" marR="5075" lvl="0" indent="0" algn="l" rtl="0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lang="en-US" sz="1498" i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sz="1498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 on slurm commands:  https://slurm.schedmd.com/quickstart.html</a:t>
            </a:r>
            <a:endParaRPr sz="1200" i="1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cs typeface="Helvetica Neue Light"/>
                <a:sym typeface="Helvetica Neue Light"/>
              </a:rPr>
              <a:t>Alpine Partitions</a:t>
            </a:r>
            <a:endParaRPr dirty="0"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2240860443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347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  <p:sp>
        <p:nvSpPr>
          <p:cNvPr id="2" name="Google Shape;600;p61">
            <a:extLst>
              <a:ext uri="{FF2B5EF4-FFF2-40B4-BE49-F238E27FC236}">
                <a16:creationId xmlns:a16="http://schemas.microsoft.com/office/drawing/2014/main" id="{D1E16C46-525E-E988-CC85-27614EBEFAC4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>
            <p:extLst>
              <p:ext uri="{D42A27DB-BD31-4B8C-83A1-F6EECF244321}">
                <p14:modId xmlns:p14="http://schemas.microsoft.com/office/powerpoint/2010/main" val="588646500"/>
              </p:ext>
            </p:extLst>
          </p:nvPr>
        </p:nvGraphicFramePr>
        <p:xfrm>
          <a:off x="1071563" y="3952875"/>
          <a:ext cx="9179225" cy="171640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 H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1000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128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200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mem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jobs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79699"/>
                  </a:ext>
                </a:extLst>
              </a:tr>
            </a:tbl>
          </a:graphicData>
        </a:graphic>
      </p:graphicFrame>
      <p:sp>
        <p:nvSpPr>
          <p:cNvPr id="459" name="Google Shape;459;p4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61" name="Google Shape;461;p4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marL="726440" lvl="1" indent="-755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9" name="Google Shape;469;p4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 dirty="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 dirty="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Navigate back to the </a:t>
            </a:r>
            <a:r>
              <a:rPr lang="en-US" sz="1950" dirty="0" err="1">
                <a:solidFill>
                  <a:schemeClr val="accent5"/>
                </a:solidFill>
              </a:rPr>
              <a:t>job_submission_spinup</a:t>
            </a:r>
            <a:r>
              <a:rPr lang="en-US" sz="1950" dirty="0">
                <a:solidFill>
                  <a:srgbClr val="2F2B20"/>
                </a:solidFill>
              </a:rPr>
              <a:t> directory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Create file </a:t>
            </a:r>
            <a:r>
              <a:rPr lang="en-US" sz="1950" dirty="0">
                <a:solidFill>
                  <a:schemeClr val="accent5"/>
                </a:solidFill>
              </a:rPr>
              <a:t>alpine_scripts/sleep.sh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The job should contain the following commands: </a:t>
            </a:r>
            <a:endParaRPr sz="1950" dirty="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79" name="Google Shape;479;p4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atesting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“sleep_%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lang="en-US" sz="2398" b="1" dirty="0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 dirty="0"/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5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alpine_scripts/sleep.sh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lang="en-US" sz="2300" i="0" u="none" strike="noStrike" cap="none">
                <a:solidFill>
                  <a:schemeClr val="dk1"/>
                </a:solidFill>
              </a:rPr>
            </a:b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directive.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If the </a:t>
            </a:r>
            <a:r>
              <a:rPr lang="en-US" sz="2300" i="0" u="none" strike="noStrike" cap="none">
                <a:solidFill>
                  <a:srgbClr val="000000"/>
                </a:solidFill>
              </a:rPr>
              <a:t>directive </a:t>
            </a: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is not provided then a generic file name will be used (slurm_xxxxxx.out).</a:t>
            </a:r>
            <a:endParaRPr sz="2300" i="0" u="none" strike="noStrike" cap="none">
              <a:solidFill>
                <a:schemeClr val="dk1"/>
              </a:solidFill>
            </a:endParaRPr>
          </a:p>
          <a:p>
            <a:pPr marL="685800" marR="0" lvl="1" indent="-1898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500" name="Google Shape;500;p5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lang="en-US" sz="1600" i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sz="16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i="1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sz="1800" i="1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57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 dirty="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lang="en-US" sz="2200" b="1" dirty="0">
                <a:solidFill>
                  <a:srgbClr val="2F2B20"/>
                </a:solidFill>
              </a:rPr>
              <a:t>in queue and while running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lang="en-US" sz="2200" b="1" dirty="0">
                <a:solidFill>
                  <a:srgbClr val="2F2B20"/>
                </a:solidFill>
              </a:rPr>
              <a:t>previous Jobs</a:t>
            </a:r>
            <a:endParaRPr b="1"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1" name="Google Shape;511;p5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/>
              <a:t>Another method of checking details of your job while running is with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>
                <a:solidFill>
                  <a:schemeClr val="accent5"/>
                </a:solidFill>
              </a:rPr>
              <a:t>seff</a:t>
            </a:r>
            <a:r>
              <a:rPr lang="en-US" sz="2400" dirty="0"/>
              <a:t>: Utility to </a:t>
            </a:r>
            <a:r>
              <a:rPr lang="en-US" sz="2400" b="1" dirty="0"/>
              <a:t>check efficiency post-job</a:t>
            </a:r>
            <a:endParaRPr sz="2400" b="1" dirty="0"/>
          </a:p>
        </p:txBody>
      </p:sp>
      <p:sp>
        <p:nvSpPr>
          <p:cNvPr id="520" name="Google Shape;520;p53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534" name="Google Shape;534;p54"/>
          <p:cNvSpPr txBox="1">
            <a:spLocks noGrp="1"/>
          </p:cNvSpPr>
          <p:nvPr>
            <p:ph type="body" idx="1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 dirty="0">
              <a:solidFill>
                <a:srgbClr val="00000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LMOD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Module system on CURC systems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Modifies your environment to make your desired software visible to your terminal.</a:t>
            </a: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535" name="Google Shape;535;p54"/>
          <p:cNvSpPr/>
          <p:nvPr/>
        </p:nvSpPr>
        <p:spPr>
          <a:xfrm>
            <a:off x="1572848" y="4682611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09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marL="457200" lvl="1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endParaRPr sz="2680">
              <a:solidFill>
                <a:srgbClr val="000000"/>
              </a:solidFill>
            </a:endParaRPr>
          </a:p>
          <a:p>
            <a:pPr marL="228600" lvl="0" indent="-22098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assist,</a:t>
            </a:r>
            <a:r>
              <a:rPr lang="en-US" sz="2340" i="1"/>
              <a:t>installs are best effort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marL="685800" lvl="1" indent="-762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/>
          </a:p>
          <a:p>
            <a:pPr marL="22860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Example: Serial R Code</a:t>
            </a:r>
            <a:endParaRPr dirty="0"/>
          </a:p>
        </p:txBody>
      </p:sp>
      <p:sp>
        <p:nvSpPr>
          <p:cNvPr id="552" name="Google Shape;552;p5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 dirty="0"/>
          </a:p>
        </p:txBody>
      </p:sp>
      <p:sp>
        <p:nvSpPr>
          <p:cNvPr id="559" name="Google Shape;559;p5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157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run R on an R script</a:t>
            </a:r>
            <a:endParaRPr sz="26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Batch script calls and runs </a:t>
            </a:r>
            <a:r>
              <a:rPr lang="en-US" sz="2600" dirty="0">
                <a:solidFill>
                  <a:schemeClr val="accent5"/>
                </a:solidFill>
              </a:rPr>
              <a:t>programs/</a:t>
            </a:r>
            <a:r>
              <a:rPr lang="en-US" sz="2600" dirty="0" err="1">
                <a:solidFill>
                  <a:schemeClr val="accent5"/>
                </a:solidFill>
              </a:rPr>
              <a:t>R_program.R</a:t>
            </a:r>
            <a:endParaRPr sz="2600" dirty="0">
              <a:solidFill>
                <a:schemeClr val="accent5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Let’s take a look at the R program</a:t>
            </a:r>
            <a:endParaRPr sz="2200"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600" i="1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examine the batch script </a:t>
            </a:r>
            <a:r>
              <a:rPr lang="en-US" sz="2600" dirty="0">
                <a:solidFill>
                  <a:schemeClr val="accent5"/>
                </a:solidFill>
              </a:rPr>
              <a:t>scripts/submit_R.sh</a:t>
            </a:r>
            <a:endParaRPr sz="2600" dirty="0">
              <a:solidFill>
                <a:schemeClr val="accent5"/>
              </a:solidFill>
            </a:endParaRPr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Note how R is loaded</a:t>
            </a:r>
            <a:endParaRPr sz="2200" dirty="0"/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R program can be run with “</a:t>
            </a:r>
            <a:r>
              <a:rPr lang="en-US" sz="2200" dirty="0" err="1"/>
              <a:t>Rscript</a:t>
            </a:r>
            <a:r>
              <a:rPr lang="en-US" sz="2200" dirty="0"/>
              <a:t> &lt;script&gt;”</a:t>
            </a:r>
            <a:endParaRPr sz="2200" dirty="0"/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2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Go ahead and submit the batch script:</a:t>
            </a:r>
            <a:endParaRPr sz="2600" dirty="0"/>
          </a:p>
        </p:txBody>
      </p:sp>
      <p:sp>
        <p:nvSpPr>
          <p:cNvPr id="561" name="Google Shape;561;p5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scripts/submit_R.sh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6" name="Google Shape;656;p6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marL="241099" lvl="0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marL="1147132" lvl="1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28600" lvl="0" indent="-266573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41100" lvl="0" indent="-2284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65" name="Google Shape;665;p6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 dirty="0"/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1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241099" marR="5075" lvl="0" indent="-215710" algn="l" rtl="0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/>
              <a:t>T</a:t>
            </a:r>
            <a:r>
              <a:rPr lang="en-US" sz="5050" dirty="0">
                <a:solidFill>
                  <a:srgbClr val="2F2B20"/>
                </a:solidFill>
              </a:rPr>
              <a:t>o work with R interactively, we request time from Alpine</a:t>
            </a:r>
            <a:endParaRPr sz="5050" dirty="0"/>
          </a:p>
          <a:p>
            <a:pPr marL="241099" marR="441593" lvl="0" indent="-215710" algn="l" rtl="0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When the resources become available the job starts</a:t>
            </a:r>
            <a:endParaRPr sz="5050" dirty="0"/>
          </a:p>
          <a:p>
            <a:pPr marL="241099" lvl="0" indent="-21571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Commands to run:</a:t>
            </a:r>
            <a:endParaRPr sz="5050" dirty="0"/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41100" lvl="0" indent="-215712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Once we receive a prompt, then:</a:t>
            </a:r>
            <a:endParaRPr sz="5050" dirty="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/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 dirty="0"/>
          </a:p>
          <a:p>
            <a:pPr marL="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 dirty="0">
                <a:solidFill>
                  <a:srgbClr val="2F2B20"/>
                </a:solidFill>
              </a:rPr>
              <a:t>Once we finish, we must exit! (job will time out eventually) </a:t>
            </a:r>
            <a:endParaRPr sz="5050" dirty="0"/>
          </a:p>
          <a:p>
            <a:pPr marL="241099" lvl="0" indent="-63945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 dirty="0">
              <a:solidFill>
                <a:srgbClr val="2F2B20"/>
              </a:solidFill>
            </a:endParaRPr>
          </a:p>
          <a:p>
            <a:pPr marL="12689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 dirty="0">
              <a:solidFill>
                <a:srgbClr val="2F2B20"/>
              </a:solidFill>
            </a:endParaRPr>
          </a:p>
        </p:txBody>
      </p:sp>
      <p:sp>
        <p:nvSpPr>
          <p:cNvPr id="674" name="Google Shape;674;p6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–-time=00:10:00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Helvetica Neue" panose="020B0604020202020204" charset="0"/>
              </a:rPr>
              <a:t>Thank you!</a:t>
            </a:r>
            <a:endParaRPr b="1" dirty="0">
              <a:latin typeface="Helvetica Neue" panose="020B0604020202020204" charset="0"/>
            </a:endParaRPr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latin typeface="Helvetica Neue"/>
                <a:ea typeface="Helvetica Neue"/>
                <a:cs typeface="Helvetica Neue"/>
                <a:sym typeface="Helvetica Neue"/>
              </a:rPr>
              <a:t>Survey</a:t>
            </a:r>
            <a:r>
              <a:rPr lang="en-US" sz="2000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23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3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lang="en-US" sz="2300" b="1" u="sng" dirty="0">
              <a:solidFill>
                <a:srgbClr val="1D1C1D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Documentation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4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 </a:t>
            </a:r>
            <a:endParaRPr sz="2300" dirty="0">
              <a:solidFill>
                <a:srgbClr val="1D1C1D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5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 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600" b="1" u="sng" dirty="0">
                <a:solidFill>
                  <a:schemeClr val="tx1"/>
                </a:solidFill>
                <a:latin typeface="Helvetica Neue" panose="020B0604020202020204" charset="0"/>
              </a:rPr>
              <a:t>Coming up: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500" b="1" u="sng" dirty="0">
                <a:solidFill>
                  <a:schemeClr val="tx1"/>
                </a:solidFill>
                <a:latin typeface="Helvetica Neue" panose="020B0604020202020204" charset="0"/>
                <a:hlinkClick r:id="rId6"/>
              </a:rPr>
              <a:t>Increasing Your Priority with Alpine Allocations </a:t>
            </a:r>
            <a:r>
              <a:rPr lang="en-US" sz="1500" b="1" dirty="0">
                <a:solidFill>
                  <a:schemeClr val="tx1"/>
                </a:solidFill>
                <a:latin typeface="Helvetica Neue" panose="020B0604020202020204" charset="0"/>
              </a:rPr>
              <a:t>(2/5)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500" b="1" dirty="0">
                <a:latin typeface="Helvetica Neue" panose="020B0604020202020204" charset="0"/>
                <a:hlinkClick r:id="rId7"/>
              </a:rPr>
              <a:t>Alpine in Your Browser with Open OnDemand</a:t>
            </a:r>
            <a:r>
              <a:rPr lang="en-US" sz="1500" b="1" dirty="0">
                <a:latin typeface="Helvetica Neue" panose="020B0604020202020204" charset="0"/>
              </a:rPr>
              <a:t> (2/6)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500" b="1" dirty="0">
                <a:solidFill>
                  <a:schemeClr val="tx1"/>
                </a:solidFill>
                <a:latin typeface="Helvetica Neue" panose="020B0604020202020204" charset="0"/>
                <a:hlinkClick r:id="rId8"/>
              </a:rPr>
              <a:t>Introduction to the Commercial Cloud </a:t>
            </a:r>
            <a:r>
              <a:rPr lang="en-US" sz="1500" b="1" dirty="0">
                <a:solidFill>
                  <a:schemeClr val="tx1"/>
                </a:solidFill>
                <a:latin typeface="Helvetica Neue" panose="020B0604020202020204" charset="0"/>
              </a:rPr>
              <a:t>(2/7)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  <a:latin typeface="Helvetica Neue" panose="020B0604020202020204" charset="0"/>
              </a:rPr>
              <a:t>Helpdesk</a:t>
            </a:r>
            <a:r>
              <a:rPr lang="en-US" sz="2300" dirty="0">
                <a:solidFill>
                  <a:srgbClr val="1D1C1D"/>
                </a:solidFill>
                <a:latin typeface="Helvetica Neue" panose="020B0604020202020204" charset="0"/>
              </a:rPr>
              <a:t>: </a:t>
            </a:r>
            <a:r>
              <a:rPr lang="en-US" sz="2300" u="sng" dirty="0">
                <a:solidFill>
                  <a:schemeClr val="hlink"/>
                </a:solidFill>
                <a:latin typeface="Helvetica Neue" panose="020B0604020202020204" charset="0"/>
                <a:hlinkClick r:id="rId9"/>
              </a:rPr>
              <a:t>rc-help@colorado.edu</a:t>
            </a:r>
            <a:endParaRPr lang="en-US" sz="2300" u="sng" dirty="0">
              <a:solidFill>
                <a:schemeClr val="hlink"/>
              </a:solidFill>
              <a:latin typeface="Helvetica Neue" panose="020B0604020202020204" charset="0"/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  <a:latin typeface="Helvetica Neue" panose="020B0604020202020204" charset="0"/>
                <a:hlinkClick r:id="rId10"/>
              </a:rPr>
              <a:t>Consult Hours</a:t>
            </a:r>
            <a:r>
              <a:rPr lang="en-US" sz="2300" b="1" dirty="0">
                <a:solidFill>
                  <a:schemeClr val="tx1"/>
                </a:solidFill>
                <a:latin typeface="Helvetica Neue" panose="020B0604020202020204" charset="0"/>
              </a:rPr>
              <a:t> (Tuesday 12:00-1:00 in-person, Thursday 1:00-2:00 virtually)</a:t>
            </a:r>
            <a:endParaRPr dirty="0">
              <a:latin typeface="Helvetica Neue" panose="020B0604020202020204" charset="0"/>
            </a:endParaRPr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sp>
        <p:nvSpPr>
          <p:cNvPr id="2" name="Google Shape;600;p61">
            <a:extLst>
              <a:ext uri="{FF2B5EF4-FFF2-40B4-BE49-F238E27FC236}">
                <a16:creationId xmlns:a16="http://schemas.microsoft.com/office/drawing/2014/main" id="{3E57C5CD-BD10-B50C-911E-817C9ED9F477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Extra Materials: GPU Jobs</a:t>
            </a:r>
            <a:endParaRPr dirty="0"/>
          </a:p>
        </p:txBody>
      </p:sp>
      <p:sp>
        <p:nvSpPr>
          <p:cNvPr id="600" name="Google Shape;600;p6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09328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 dirty="0"/>
          </a:p>
        </p:txBody>
      </p:sp>
      <p:sp>
        <p:nvSpPr>
          <p:cNvPr id="607" name="Google Shape;607;p62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On Alpine the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/>
              <a:t> </a:t>
            </a:r>
            <a:r>
              <a:rPr lang="en-US" sz="2400" dirty="0" err="1"/>
              <a:t>slurm</a:t>
            </a:r>
            <a:r>
              <a:rPr lang="en-US" sz="2400" dirty="0"/>
              <a:t> directive is </a:t>
            </a:r>
            <a:r>
              <a:rPr lang="en-US" sz="2400" b="1" i="1" dirty="0"/>
              <a:t>required</a:t>
            </a:r>
            <a:r>
              <a:rPr lang="en-US" sz="2400" dirty="0"/>
              <a:t> to use GPU accelerators on a GPU node. </a:t>
            </a:r>
            <a:endParaRPr sz="2400" dirty="0"/>
          </a:p>
          <a:p>
            <a:pPr marL="45720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At a minimum, one would specify: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 GPU partition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</a:t>
            </a:r>
            <a:r>
              <a:rPr lang="en-US" sz="2400" dirty="0"/>
              <a:t> for an </a:t>
            </a:r>
            <a:r>
              <a:rPr lang="en-US" sz="2400" dirty="0" err="1"/>
              <a:t>nvidia</a:t>
            </a:r>
            <a:r>
              <a:rPr lang="en-US" sz="2400" dirty="0"/>
              <a:t> GPU node)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400" dirty="0"/>
              <a:t> in a job to specify that they would like to use a single </a:t>
            </a:r>
            <a:r>
              <a:rPr lang="en-US" sz="2400" dirty="0" err="1"/>
              <a:t>gpu</a:t>
            </a:r>
            <a:r>
              <a:rPr lang="en-US" sz="2400" dirty="0"/>
              <a:t> on their specified partition</a:t>
            </a:r>
            <a:endParaRPr sz="2400" dirty="0"/>
          </a:p>
          <a:p>
            <a:pPr marL="1371600" lvl="2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You can request up to 3 accelerators on Alpine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=gpu:3</a:t>
            </a:r>
            <a:r>
              <a:rPr lang="en-US" dirty="0"/>
              <a:t> )</a:t>
            </a:r>
            <a:endParaRPr dirty="0"/>
          </a:p>
        </p:txBody>
      </p:sp>
      <p:sp>
        <p:nvSpPr>
          <p:cNvPr id="609" name="Google Shape;609;p6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72323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7" name="Google Shape;617;p6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69045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			# Specify Alpine NVIDIA A100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=gpu:2						# Request 2 GPUs from the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2156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" name="Google Shape;216;p3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Extra Materials: Advanced Job Scripts</a:t>
            </a:r>
            <a:endParaRPr dirty="0"/>
          </a:p>
        </p:txBody>
      </p:sp>
      <p:sp>
        <p:nvSpPr>
          <p:cNvPr id="626" name="Google Shape;626;p6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564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 dirty="0"/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Number of tasks always &gt; 1. E.g., </a:t>
            </a:r>
            <a:endParaRPr dirty="0"/>
          </a:p>
          <a:p>
            <a:pPr marL="12689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</a:t>
            </a:r>
            <a:r>
              <a:rPr lang="en-US" sz="2398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mpi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398" dirty="0">
                <a:solidFill>
                  <a:srgbClr val="2F2B20"/>
                </a:solidFill>
              </a:rPr>
              <a:t>E.g., </a:t>
            </a:r>
            <a:endParaRPr dirty="0"/>
          </a:p>
          <a:p>
            <a:pPr marL="241099" lvl="0" indent="-1015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endParaRPr sz="19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Executable preceded with </a:t>
            </a:r>
            <a:r>
              <a:rPr lang="en-US" sz="2398" dirty="0" err="1">
                <a:solidFill>
                  <a:srgbClr val="2F2B20"/>
                </a:solidFill>
              </a:rPr>
              <a:t>mpirun</a:t>
            </a:r>
            <a:r>
              <a:rPr lang="en-US" sz="2398" dirty="0">
                <a:solidFill>
                  <a:srgbClr val="2F2B20"/>
                </a:solidFill>
              </a:rPr>
              <a:t>, </a:t>
            </a:r>
            <a:r>
              <a:rPr lang="en-US" sz="2398" dirty="0" err="1">
                <a:solidFill>
                  <a:srgbClr val="2F2B20"/>
                </a:solidFill>
              </a:rPr>
              <a:t>srun</a:t>
            </a:r>
            <a:r>
              <a:rPr lang="en-US" sz="2398" dirty="0">
                <a:solidFill>
                  <a:srgbClr val="2F2B20"/>
                </a:solidFill>
              </a:rPr>
              <a:t>, or </a:t>
            </a:r>
            <a:r>
              <a:rPr lang="en-US" sz="2398" dirty="0" err="1">
                <a:solidFill>
                  <a:srgbClr val="2F2B20"/>
                </a:solidFill>
              </a:rPr>
              <a:t>mpiexec</a:t>
            </a:r>
            <a:r>
              <a:rPr lang="en-US" sz="2398" dirty="0">
                <a:solidFill>
                  <a:srgbClr val="2F2B20"/>
                </a:solidFill>
              </a:rPr>
              <a:t>. E.g.,</a:t>
            </a:r>
            <a:endParaRPr dirty="0"/>
          </a:p>
          <a:p>
            <a:pPr marL="241099" lvl="0" indent="-761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Examine and run the example ‘</a:t>
            </a:r>
            <a:r>
              <a:rPr lang="en-US" sz="2398" dirty="0">
                <a:solidFill>
                  <a:schemeClr val="accent5"/>
                </a:solidFill>
              </a:rPr>
              <a:t>submit_python_mpi.sh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35" name="Google Shape;635;p6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 dirty="0"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–np 4 python yourscript.py</a:t>
            </a:r>
            <a:endParaRPr dirty="0"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scripts/submit_python_mpi.sh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8337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marL="228600" lvl="0" indent="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/>
          </a:p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lets users run serial programs in parallel</a:t>
            </a:r>
            <a:endParaRPr/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41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8" name="Google Shape;648;p6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1634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5106222" y="1525313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the 3rd-generation HPC cluster at CURC, following: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RMACC Summit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a heterogeneous cluster with hardware currently provided by CU Boulder, CSU, and Anschutz Medical Campus</a:t>
            </a: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Access is available to CU Boulder, CSU, AMC, and RMACC users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62B107A-7D77-D702-89BE-B6B838CFA058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" name="Google Shape;299;p34">
            <a:extLst>
              <a:ext uri="{FF2B5EF4-FFF2-40B4-BE49-F238E27FC236}">
                <a16:creationId xmlns:a16="http://schemas.microsoft.com/office/drawing/2014/main" id="{A5DFF80A-00B5-B264-3F6A-1319B2D9AB0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4):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347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D779780A-6998-7547-E4CE-254BF51ADD4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" name="Google Shape;299;p34">
            <a:extLst>
              <a:ext uri="{FF2B5EF4-FFF2-40B4-BE49-F238E27FC236}">
                <a16:creationId xmlns:a16="http://schemas.microsoft.com/office/drawing/2014/main" id="{C2515995-37A5-A473-67A5-B1875F268C0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Interconnect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CPU nodes</a:t>
            </a:r>
            <a:r>
              <a:rPr lang="en-US" sz="1800" dirty="0"/>
              <a:t>: HDR-100 InfiniBand (200Gb inter-node fabric)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GPU nodes</a:t>
            </a:r>
            <a:r>
              <a:rPr lang="en-US" sz="1800" dirty="0"/>
              <a:t>: 2x25 Gb Ethernet +</a:t>
            </a:r>
            <a:r>
              <a:rPr lang="en-US" sz="1800" dirty="0" err="1"/>
              <a:t>RoCE</a:t>
            </a:r>
            <a:endParaRPr sz="18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 dirty="0" err="1"/>
              <a:t>nvlink</a:t>
            </a:r>
            <a:r>
              <a:rPr lang="en-US" sz="1800" dirty="0"/>
              <a:t> compatibility in progress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Scratch Storage</a:t>
            </a:r>
            <a:r>
              <a:rPr lang="en-US" sz="1800" dirty="0"/>
              <a:t>: 25Gb Ethernet +</a:t>
            </a:r>
            <a:r>
              <a:rPr lang="en-US" sz="1800" dirty="0" err="1"/>
              <a:t>RoCE</a:t>
            </a:r>
            <a:endParaRPr sz="1800" dirty="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Operating System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 dirty="0"/>
              <a:t>RedHat Enterprise Linux version 8 operating system</a:t>
            </a:r>
            <a:endParaRPr sz="1800" dirty="0"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9A53DF02-133D-FF85-53B9-CF0AA2B744C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" name="Google Shape;299;p34">
            <a:extLst>
              <a:ext uri="{FF2B5EF4-FFF2-40B4-BE49-F238E27FC236}">
                <a16:creationId xmlns:a16="http://schemas.microsoft.com/office/drawing/2014/main" id="{3AF74EAD-80E4-2876-4B54-189789F7A9B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8" name="Google Shape;298;p3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318;p36">
            <a:extLst>
              <a:ext uri="{FF2B5EF4-FFF2-40B4-BE49-F238E27FC236}">
                <a16:creationId xmlns:a16="http://schemas.microsoft.com/office/drawing/2014/main" id="{CBDC95AC-032D-E894-B102-A6D4AC3164A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</TotalTime>
  <Words>3045</Words>
  <Application>Microsoft Office PowerPoint</Application>
  <PresentationFormat>Widescreen</PresentationFormat>
  <Paragraphs>561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Helvetica Neue Light</vt:lpstr>
      <vt:lpstr>Consolas</vt:lpstr>
      <vt:lpstr>Courier New</vt:lpstr>
      <vt:lpstr>Arial</vt:lpstr>
      <vt:lpstr>Lato</vt:lpstr>
      <vt:lpstr>Courier</vt:lpstr>
      <vt:lpstr>Helvetica Neue</vt:lpstr>
      <vt:lpstr>Calibri</vt:lpstr>
      <vt:lpstr>Tahoma</vt:lpstr>
      <vt:lpstr>Arial Black</vt:lpstr>
      <vt:lpstr>Times New Roman</vt:lpstr>
      <vt:lpstr>Office Theme</vt:lpstr>
      <vt:lpstr>Office Theme</vt:lpstr>
      <vt:lpstr>Research Computing Supercomputing  Spin Up</vt:lpstr>
      <vt:lpstr>HPC Job Submission </vt:lpstr>
      <vt:lpstr>Outline</vt:lpstr>
      <vt:lpstr>HPC - High Performance Computing</vt:lpstr>
      <vt:lpstr>HPC Cluster: Alpine </vt:lpstr>
      <vt:lpstr>HPC Cluster: Alpine </vt:lpstr>
      <vt:lpstr>HPC Cluster: Alpine </vt:lpstr>
      <vt:lpstr>Submitting Jobs via Terminal</vt:lpstr>
      <vt:lpstr>RC Access: Logging in</vt:lpstr>
      <vt:lpstr>RC Access: Logging in</vt:lpstr>
      <vt:lpstr>Working on RC Resources</vt:lpstr>
      <vt:lpstr>Working Directory</vt:lpstr>
      <vt:lpstr>Jobs</vt:lpstr>
      <vt:lpstr>HPC - High Performance Computing</vt:lpstr>
      <vt:lpstr>HPC - High Performance Computing</vt:lpstr>
      <vt:lpstr>Batch Jobs</vt:lpstr>
      <vt:lpstr>Submit your first batch job</vt:lpstr>
      <vt:lpstr>Anatomy of a job script </vt:lpstr>
      <vt:lpstr>Anatomy of a job script  open alpine_scripts/submit_test.sh (nano or vim)</vt:lpstr>
      <vt:lpstr>Job Options</vt:lpstr>
      <vt:lpstr>Alpine Partitions</vt:lpstr>
      <vt:lpstr>Quality of Service</vt:lpstr>
      <vt:lpstr>Writing your first job script</vt:lpstr>
      <vt:lpstr>Your turn!</vt:lpstr>
      <vt:lpstr>Job details of sleep.sh</vt:lpstr>
      <vt:lpstr>Job Output</vt:lpstr>
      <vt:lpstr>Checking your jobs (1)</vt:lpstr>
      <vt:lpstr>Checking your jobs (2)</vt:lpstr>
      <vt:lpstr>Software and Jobs</vt:lpstr>
      <vt:lpstr>Software and Jobs (2)</vt:lpstr>
      <vt:lpstr>Example: Serial R Code</vt:lpstr>
      <vt:lpstr>Running an external program</vt:lpstr>
      <vt:lpstr>Interactive Jobs</vt:lpstr>
      <vt:lpstr>Interactive jobs</vt:lpstr>
      <vt:lpstr>Running an interactive job</vt:lpstr>
      <vt:lpstr>Thank you!</vt:lpstr>
      <vt:lpstr>Extra Materials: GPU Jobs</vt:lpstr>
      <vt:lpstr>GPU Jobs</vt:lpstr>
      <vt:lpstr>GPU Job Script Example</vt:lpstr>
      <vt:lpstr>Extra Materials: Advanced Job Scripts</vt:lpstr>
      <vt:lpstr>Running an mpi job</vt:lpstr>
      <vt:lpstr>Running serial jobs in parallel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 Job Submission</dc:title>
  <dc:creator>Trevor Alan Hall</dc:creator>
  <cp:lastModifiedBy>Trevor Alan Hall</cp:lastModifiedBy>
  <cp:revision>14</cp:revision>
  <dcterms:modified xsi:type="dcterms:W3CDTF">2024-02-01T18:16:32Z</dcterms:modified>
</cp:coreProperties>
</file>